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7" r:id="rId4"/>
    <p:sldId id="261" r:id="rId5"/>
    <p:sldId id="260" r:id="rId6"/>
    <p:sldId id="259" r:id="rId7"/>
    <p:sldId id="262" r:id="rId8"/>
    <p:sldId id="273" r:id="rId9"/>
    <p:sldId id="263" r:id="rId10"/>
    <p:sldId id="264" r:id="rId11"/>
    <p:sldId id="272" r:id="rId12"/>
    <p:sldId id="265" r:id="rId13"/>
    <p:sldId id="275" r:id="rId14"/>
    <p:sldId id="268" r:id="rId15"/>
    <p:sldId id="269" r:id="rId16"/>
    <p:sldId id="267" r:id="rId17"/>
    <p:sldId id="270" r:id="rId18"/>
    <p:sldId id="274" r:id="rId19"/>
    <p:sldId id="27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A49"/>
    <a:srgbClr val="FF1D00"/>
    <a:srgbClr val="FF8E00"/>
    <a:srgbClr val="FFA600"/>
    <a:srgbClr val="00BC50"/>
    <a:srgbClr val="00BE50"/>
    <a:srgbClr val="00A250"/>
    <a:srgbClr val="0068FF"/>
    <a:srgbClr val="006EFF"/>
    <a:srgbClr val="006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5"/>
    <p:restoredTop sz="93699"/>
  </p:normalViewPr>
  <p:slideViewPr>
    <p:cSldViewPr snapToGrid="0" snapToObjects="1" showGuides="1">
      <p:cViewPr varScale="1">
        <p:scale>
          <a:sx n="119" d="100"/>
          <a:sy n="119" d="100"/>
        </p:scale>
        <p:origin x="1504" y="184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4896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995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51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1996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048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8377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0017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5023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852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3324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651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5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08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766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578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414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551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7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42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17.06.21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CBDDE5-0E13-8745-BA16-2CE389B9F7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CH" dirty="0"/>
              <a:t>Principled-BSDF-Shader</a:t>
            </a:r>
          </a:p>
        </p:txBody>
      </p:sp>
    </p:spTree>
    <p:extLst>
      <p:ext uri="{BB962C8B-B14F-4D97-AF65-F5344CB8AC3E}">
        <p14:creationId xmlns:p14="http://schemas.microsoft.com/office/powerpoint/2010/main" val="2745467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18AE8-AD6E-D84E-8F59-D565450B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Specularity berechnen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10F415-482D-3742-B65D-05C9DBEBCA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923E154-1D2A-E241-84D6-30C0004CD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de-CH" i="1" dirty="0"/>
              <a:t>«Specular»</a:t>
            </a:r>
            <a:r>
              <a:rPr lang="de-CH" dirty="0"/>
              <a:t>: Wert für das Ausmass der spekularen Reflexion</a:t>
            </a:r>
          </a:p>
          <a:p>
            <a:pPr lvl="1"/>
            <a:r>
              <a:rPr lang="de-CH" dirty="0"/>
              <a:t>Jedes Material besitzt einen Index of Refraction. </a:t>
            </a:r>
          </a:p>
          <a:p>
            <a:pPr lvl="2"/>
            <a:r>
              <a:rPr lang="de-CH" dirty="0"/>
              <a:t>Specularity = ((IOR-1)/(IOR+1))</a:t>
            </a:r>
            <a:r>
              <a:rPr lang="de-CH" baseline="30000" dirty="0"/>
              <a:t>2</a:t>
            </a:r>
            <a:r>
              <a:rPr lang="de-CH" dirty="0"/>
              <a:t>/.08</a:t>
            </a:r>
          </a:p>
          <a:p>
            <a:pPr>
              <a:lnSpc>
                <a:spcPct val="160000"/>
              </a:lnSpc>
            </a:pPr>
            <a:r>
              <a:rPr lang="de-CH" dirty="0"/>
              <a:t>Reflexion von Licht erfolgt mit weisser Farbe. Mittels «</a:t>
            </a:r>
            <a:r>
              <a:rPr lang="de-CH" i="1" dirty="0"/>
              <a:t>Specular Tint»</a:t>
            </a:r>
            <a:r>
              <a:rPr lang="de-CH" dirty="0"/>
              <a:t>, kann die reflektierte Farbe mit der Grundfarbe vermischt werden</a:t>
            </a:r>
          </a:p>
          <a:p>
            <a:pPr lvl="1">
              <a:lnSpc>
                <a:spcPct val="160000"/>
              </a:lnSpc>
            </a:pPr>
            <a:r>
              <a:rPr lang="de-CH" i="1" dirty="0"/>
              <a:t>Specular Tint = 0 </a:t>
            </a:r>
            <a:r>
              <a:rPr lang="de-CH" dirty="0"/>
              <a:t>: weisse Reflexion</a:t>
            </a:r>
          </a:p>
          <a:p>
            <a:pPr lvl="1">
              <a:lnSpc>
                <a:spcPct val="160000"/>
              </a:lnSpc>
            </a:pPr>
            <a:r>
              <a:rPr lang="de-CH" i="1" dirty="0"/>
              <a:t>Specular Tint = 1 </a:t>
            </a:r>
            <a:r>
              <a:rPr lang="de-CH" dirty="0"/>
              <a:t>: weisse Reflexion, gemischt mit Base-Color</a:t>
            </a:r>
          </a:p>
          <a:p>
            <a:pPr marL="0" indent="0">
              <a:lnSpc>
                <a:spcPct val="160000"/>
              </a:lnSpc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808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18AE8-AD6E-D84E-8F59-D565450B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Specularity berechnen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7D429-7A23-8C43-BFCB-E36AAF128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9"/>
            <a:ext cx="10515600" cy="1201148"/>
          </a:xfrm>
        </p:spPr>
        <p:txBody>
          <a:bodyPr/>
          <a:lstStyle/>
          <a:p>
            <a:r>
              <a:rPr lang="de-CH" dirty="0"/>
              <a:t>Jedes Material besitzt einen Index of Refraction. </a:t>
            </a:r>
          </a:p>
          <a:p>
            <a:pPr lvl="1"/>
            <a:r>
              <a:rPr lang="de-CH" dirty="0"/>
              <a:t>Specularity = ((IOR-1)/(IOR+1))</a:t>
            </a:r>
            <a:r>
              <a:rPr lang="de-CH" baseline="30000" dirty="0"/>
              <a:t>2</a:t>
            </a:r>
            <a:r>
              <a:rPr lang="de-CH" dirty="0"/>
              <a:t>/.08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10F415-482D-3742-B65D-05C9DBEBCA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E00DC0-4C16-5B44-8F4D-464CE30E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608" y="2526591"/>
            <a:ext cx="8073483" cy="31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3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2D8A72-4285-CD48-8019-BF8E76442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e-CH" dirty="0"/>
              <a:t>Ermöglicht es, die Ausbreitung von Lichtreflexionen zu steuern</a:t>
            </a:r>
          </a:p>
          <a:p>
            <a:pPr>
              <a:lnSpc>
                <a:spcPct val="150000"/>
              </a:lnSpc>
            </a:pPr>
            <a:r>
              <a:rPr lang="de-CH" i="1" dirty="0"/>
              <a:t>Anisotropic</a:t>
            </a:r>
            <a:r>
              <a:rPr lang="de-CH" dirty="0"/>
              <a:t>: Ausbreitung der Lichtreflexion entlang der Tangente</a:t>
            </a:r>
          </a:p>
          <a:p>
            <a:pPr lvl="1">
              <a:lnSpc>
                <a:spcPct val="150000"/>
              </a:lnSpc>
            </a:pPr>
            <a:r>
              <a:rPr lang="de-CH" i="1" dirty="0"/>
              <a:t>Anisotrpic = 0 </a:t>
            </a:r>
            <a:r>
              <a:rPr lang="de-CH" dirty="0"/>
              <a:t>: Ausbreitung entlang der Tangente</a:t>
            </a:r>
          </a:p>
          <a:p>
            <a:pPr lvl="1">
              <a:lnSpc>
                <a:spcPct val="150000"/>
              </a:lnSpc>
            </a:pPr>
            <a:r>
              <a:rPr lang="de-CH" i="1" dirty="0"/>
              <a:t>Anisotrpic = 1 </a:t>
            </a:r>
            <a:r>
              <a:rPr lang="de-CH" dirty="0"/>
              <a:t>: Ausbreitung senkrecht zur Tangente</a:t>
            </a:r>
          </a:p>
          <a:p>
            <a:pPr>
              <a:lnSpc>
                <a:spcPct val="150000"/>
              </a:lnSpc>
            </a:pPr>
            <a:r>
              <a:rPr lang="de-CH" i="1" dirty="0"/>
              <a:t>Anisotropic rotation</a:t>
            </a:r>
            <a:r>
              <a:rPr lang="de-CH" dirty="0"/>
              <a:t>: Art der Lichtreflexion. Wird dieser Wert auf 1 gesetzt, vollzieht sich der Anisotropie-Effekt kreisförmig</a:t>
            </a:r>
          </a:p>
          <a:p>
            <a:pPr>
              <a:lnSpc>
                <a:spcPct val="150000"/>
              </a:lnSpc>
            </a:pPr>
            <a:r>
              <a:rPr lang="de-CH" i="1" dirty="0"/>
              <a:t>Tangent</a:t>
            </a:r>
            <a:r>
              <a:rPr lang="de-CH" dirty="0"/>
              <a:t>: Mittels eines Tangent-Nodes kann die Tangente im Tangent-Input variiert werden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0CBAAC-7B38-CC46-AE8A-7FE5E73782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EB4E1-AAC6-4640-9994-8C33D9DE71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0555A8-09D1-5C45-B6F4-B3CFBC0D0E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28F2A68-2ABD-EE4B-9397-EA767F26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Anisotropie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16DAF2-9B4C-4240-8F3B-371BA8112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62DBAD0-150A-BE46-AE0A-42B3F47A372A}"/>
              </a:ext>
            </a:extLst>
          </p:cNvPr>
          <p:cNvGrpSpPr/>
          <p:nvPr/>
        </p:nvGrpSpPr>
        <p:grpSpPr>
          <a:xfrm>
            <a:off x="6683206" y="5391944"/>
            <a:ext cx="4326081" cy="1466056"/>
            <a:chOff x="142010" y="4800600"/>
            <a:chExt cx="4326081" cy="1466056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FFC053A2-720D-FA4F-8B0D-B5AEB5B24F23}"/>
                </a:ext>
              </a:extLst>
            </p:cNvPr>
            <p:cNvSpPr/>
            <p:nvPr/>
          </p:nvSpPr>
          <p:spPr>
            <a:xfrm>
              <a:off x="142010" y="4800600"/>
              <a:ext cx="4326081" cy="1466056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Funktioniert lediglich in der Render-Engine «</a:t>
              </a:r>
              <a:r>
                <a:rPr lang="de-CH" i="1" dirty="0">
                  <a:solidFill>
                    <a:schemeClr val="tx1"/>
                  </a:solidFill>
                </a:rPr>
                <a:t>Cycles</a:t>
              </a:r>
              <a:r>
                <a:rPr lang="de-CH" dirty="0">
                  <a:solidFill>
                    <a:schemeClr val="tx1"/>
                  </a:solidFill>
                </a:rPr>
                <a:t>»</a:t>
              </a:r>
            </a:p>
          </p:txBody>
        </p:sp>
        <p:pic>
          <p:nvPicPr>
            <p:cNvPr id="10" name="Grafik 9" descr="Warnung mit einfarbiger Füllung">
              <a:extLst>
                <a:ext uri="{FF2B5EF4-FFF2-40B4-BE49-F238E27FC236}">
                  <a16:creationId xmlns:a16="http://schemas.microsoft.com/office/drawing/2014/main" id="{59DC26AA-7391-4E40-9016-6B78ABE5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28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0CBAAC-7B38-CC46-AE8A-7FE5E73782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0555A8-09D1-5C45-B6F4-B3CFBC0D0E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28F2A68-2ABD-EE4B-9397-EA767F26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Anisotropie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16DAF2-9B4C-4240-8F3B-371BA8112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BB80E7F-9C39-2942-AFBB-36523760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708" y="1253766"/>
            <a:ext cx="5102584" cy="5102584"/>
          </a:xfrm>
          <a:prstGeom prst="rect">
            <a:avLst/>
          </a:prstGeom>
        </p:spPr>
      </p:pic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059D6179-6A70-9744-B0AB-69D193ED97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 dirty="0"/>
              <a:t>Bildquelle: https://docs.blender.org/manual/en/latest/render/shader_nodes/shader/principled.html</a:t>
            </a:r>
          </a:p>
        </p:txBody>
      </p:sp>
    </p:spTree>
    <p:extLst>
      <p:ext uri="{BB962C8B-B14F-4D97-AF65-F5344CB8AC3E}">
        <p14:creationId xmlns:p14="http://schemas.microsoft.com/office/powerpoint/2010/main" val="177470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2D8A72-4285-CD48-8019-BF8E76442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de-CH" dirty="0"/>
              <a:t>Wird für Kleidung verwendet</a:t>
            </a:r>
          </a:p>
          <a:p>
            <a:pPr>
              <a:lnSpc>
                <a:spcPct val="160000"/>
              </a:lnSpc>
            </a:pPr>
            <a:r>
              <a:rPr lang="de-CH" dirty="0"/>
              <a:t>„Weichere“ Reflexion von Licht an Kanten</a:t>
            </a:r>
          </a:p>
          <a:p>
            <a:pPr lvl="1">
              <a:lnSpc>
                <a:spcPct val="160000"/>
              </a:lnSpc>
            </a:pPr>
            <a:r>
              <a:rPr lang="de-CH" i="1" dirty="0"/>
              <a:t>Sheen = 0 </a:t>
            </a:r>
            <a:r>
              <a:rPr lang="de-CH" dirty="0"/>
              <a:t>: Kein Sheen-Effekt</a:t>
            </a:r>
          </a:p>
          <a:p>
            <a:pPr lvl="1">
              <a:lnSpc>
                <a:spcPct val="160000"/>
              </a:lnSpc>
            </a:pPr>
            <a:r>
              <a:rPr lang="de-CH" i="1" dirty="0"/>
              <a:t>Sheen = 1 </a:t>
            </a:r>
            <a:r>
              <a:rPr lang="de-CH" dirty="0"/>
              <a:t>: Sheen-Effekt</a:t>
            </a:r>
          </a:p>
          <a:p>
            <a:pPr>
              <a:lnSpc>
                <a:spcPct val="160000"/>
              </a:lnSpc>
            </a:pPr>
            <a:r>
              <a:rPr lang="de-CH" dirty="0"/>
              <a:t>Sheen-Effekt wird mittels weisser Lichtreflexion erstellt</a:t>
            </a:r>
          </a:p>
          <a:p>
            <a:pPr>
              <a:lnSpc>
                <a:spcPct val="160000"/>
              </a:lnSpc>
            </a:pPr>
            <a:r>
              <a:rPr lang="de-CH" dirty="0"/>
              <a:t>Mittels „Sheen Tint“ kann eine Mischung der weissen Lichtreflexion mit der Base-Color erfolgen</a:t>
            </a:r>
          </a:p>
          <a:p>
            <a:pPr lvl="1">
              <a:lnSpc>
                <a:spcPct val="160000"/>
              </a:lnSpc>
            </a:pPr>
            <a:r>
              <a:rPr lang="de-CH" i="1" dirty="0"/>
              <a:t>Sheen Tint = 0 </a:t>
            </a:r>
            <a:r>
              <a:rPr lang="de-CH" dirty="0"/>
              <a:t>: weisser Sheen-Tint-Effekt</a:t>
            </a:r>
          </a:p>
          <a:p>
            <a:pPr lvl="1">
              <a:lnSpc>
                <a:spcPct val="160000"/>
              </a:lnSpc>
            </a:pPr>
            <a:r>
              <a:rPr lang="de-CH" i="1" dirty="0"/>
              <a:t>Sheen Tint = 1 </a:t>
            </a:r>
            <a:r>
              <a:rPr lang="de-CH" dirty="0"/>
              <a:t>: Mischung des Sheen-Tint-Effekt mit Base-Color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0CBAAC-7B38-CC46-AE8A-7FE5E73782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EB4E1-AAC6-4640-9994-8C33D9DE71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0555A8-09D1-5C45-B6F4-B3CFBC0D0E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28F2A68-2ABD-EE4B-9397-EA767F26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Sheen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16DAF2-9B4C-4240-8F3B-371BA8112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</p:spTree>
    <p:extLst>
      <p:ext uri="{BB962C8B-B14F-4D97-AF65-F5344CB8AC3E}">
        <p14:creationId xmlns:p14="http://schemas.microsoft.com/office/powerpoint/2010/main" val="414484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2D8A72-4285-CD48-8019-BF8E76442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de-CH" i="1" dirty="0"/>
              <a:t>Clearcoat</a:t>
            </a:r>
            <a:r>
              <a:rPr lang="de-CH" dirty="0"/>
              <a:t> simuliert eine zusätzliche, reflektierende Schicht über dem Material (z.B. Autolack auf dem Metall eines Autos).</a:t>
            </a:r>
          </a:p>
          <a:p>
            <a:pPr>
              <a:lnSpc>
                <a:spcPct val="170000"/>
              </a:lnSpc>
            </a:pPr>
            <a:endParaRPr lang="de-CH" dirty="0"/>
          </a:p>
          <a:p>
            <a:pPr>
              <a:lnSpc>
                <a:spcPct val="170000"/>
              </a:lnSpc>
            </a:pPr>
            <a:r>
              <a:rPr lang="de-CH" dirty="0"/>
              <a:t>Mittels der </a:t>
            </a:r>
            <a:r>
              <a:rPr lang="de-CH" i="1" dirty="0"/>
              <a:t>Clearcoat-Roughness </a:t>
            </a:r>
            <a:r>
              <a:rPr lang="de-CH" dirty="0"/>
              <a:t>kann deren Roughness individuell definiert werden.</a:t>
            </a:r>
          </a:p>
          <a:p>
            <a:pPr marL="0" indent="0">
              <a:lnSpc>
                <a:spcPct val="170000"/>
              </a:lnSpc>
              <a:buNone/>
            </a:pPr>
            <a:endParaRPr lang="de-CH" dirty="0"/>
          </a:p>
          <a:p>
            <a:pPr>
              <a:lnSpc>
                <a:spcPct val="170000"/>
              </a:lnSpc>
            </a:pPr>
            <a:r>
              <a:rPr lang="de-CH" dirty="0"/>
              <a:t>Mittels </a:t>
            </a:r>
            <a:r>
              <a:rPr lang="de-CH" i="1" dirty="0"/>
              <a:t>Clearcoat-Normal </a:t>
            </a:r>
            <a:r>
              <a:rPr lang="de-CH" dirty="0"/>
              <a:t>können individuelle Normalen/Bumps für die Clearcoat erzeugt werden.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de-CH" dirty="0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0CBAAC-7B38-CC46-AE8A-7FE5E73782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EB4E1-AAC6-4640-9994-8C33D9DE71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0555A8-09D1-5C45-B6F4-B3CFBC0D0E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28F2A68-2ABD-EE4B-9397-EA767F26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Clearcoat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16DAF2-9B4C-4240-8F3B-371BA8112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</p:spTree>
    <p:extLst>
      <p:ext uri="{BB962C8B-B14F-4D97-AF65-F5344CB8AC3E}">
        <p14:creationId xmlns:p14="http://schemas.microsoft.com/office/powerpoint/2010/main" val="151984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2D8A72-4285-CD48-8019-BF8E76442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dirty="0"/>
              <a:t>Licht wird ausgestrahlt</a:t>
            </a:r>
          </a:p>
          <a:p>
            <a:pPr>
              <a:lnSpc>
                <a:spcPct val="150000"/>
              </a:lnSpc>
            </a:pPr>
            <a:r>
              <a:rPr lang="de-CH" i="1" dirty="0"/>
              <a:t>Emission</a:t>
            </a:r>
            <a:r>
              <a:rPr lang="de-CH" dirty="0"/>
              <a:t>: Farbe des ausgestrahlten Lichtes</a:t>
            </a:r>
          </a:p>
          <a:p>
            <a:pPr>
              <a:lnSpc>
                <a:spcPct val="150000"/>
              </a:lnSpc>
            </a:pPr>
            <a:r>
              <a:rPr lang="de-CH" i="1" dirty="0"/>
              <a:t>Emission Strength</a:t>
            </a:r>
            <a:r>
              <a:rPr lang="de-CH" dirty="0"/>
              <a:t>: Stärke des ausgestrahlten Lichtes</a:t>
            </a:r>
          </a:p>
          <a:p>
            <a:pPr>
              <a:lnSpc>
                <a:spcPct val="150000"/>
              </a:lnSpc>
            </a:pPr>
            <a:endParaRPr lang="de-CH" dirty="0"/>
          </a:p>
          <a:p>
            <a:pPr>
              <a:lnSpc>
                <a:spcPct val="150000"/>
              </a:lnSpc>
            </a:pPr>
            <a:r>
              <a:rPr lang="de-CH" i="1" dirty="0"/>
              <a:t>Emission Strength = 0 </a:t>
            </a:r>
            <a:r>
              <a:rPr lang="de-CH" dirty="0"/>
              <a:t>: 	Keine Lichtausstrahlung</a:t>
            </a:r>
          </a:p>
          <a:p>
            <a:pPr>
              <a:lnSpc>
                <a:spcPct val="150000"/>
              </a:lnSpc>
            </a:pPr>
            <a:r>
              <a:rPr lang="de-CH" i="1" dirty="0"/>
              <a:t>Emission = Schwarz </a:t>
            </a:r>
            <a:r>
              <a:rPr lang="de-CH" dirty="0"/>
              <a:t>:		Keine Lichtausstrahlung</a:t>
            </a:r>
          </a:p>
          <a:p>
            <a:pPr>
              <a:lnSpc>
                <a:spcPct val="150000"/>
              </a:lnSpc>
            </a:pPr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0CBAAC-7B38-CC46-AE8A-7FE5E73782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EB4E1-AAC6-4640-9994-8C33D9DE71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0555A8-09D1-5C45-B6F4-B3CFBC0D0E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28F2A68-2ABD-EE4B-9397-EA767F26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Emission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16DAF2-9B4C-4240-8F3B-371BA8112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</p:spTree>
    <p:extLst>
      <p:ext uri="{BB962C8B-B14F-4D97-AF65-F5344CB8AC3E}">
        <p14:creationId xmlns:p14="http://schemas.microsoft.com/office/powerpoint/2010/main" val="246881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2D8A72-4285-CD48-8019-BF8E76442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9"/>
            <a:ext cx="10515600" cy="197727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de-CH" dirty="0"/>
              <a:t>Alpha wird verwendet um Objekte transparent werden zu lassen</a:t>
            </a:r>
          </a:p>
          <a:p>
            <a:pPr lvl="1">
              <a:lnSpc>
                <a:spcPct val="150000"/>
              </a:lnSpc>
            </a:pPr>
            <a:r>
              <a:rPr lang="de-CH" i="1" dirty="0"/>
              <a:t>Alpha = 0</a:t>
            </a:r>
            <a:r>
              <a:rPr lang="de-CH" dirty="0"/>
              <a:t>	: Transparentes Material</a:t>
            </a:r>
          </a:p>
          <a:p>
            <a:pPr lvl="1">
              <a:lnSpc>
                <a:spcPct val="150000"/>
              </a:lnSpc>
            </a:pPr>
            <a:r>
              <a:rPr lang="de-CH" i="1" dirty="0"/>
              <a:t>Alpha = 1 </a:t>
            </a:r>
            <a:r>
              <a:rPr lang="de-CH" dirty="0"/>
              <a:t>: Nicht transparentes Material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0CBAAC-7B38-CC46-AE8A-7FE5E73782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EB4E1-AAC6-4640-9994-8C33D9DE71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0555A8-09D1-5C45-B6F4-B3CFBC0D0E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28F2A68-2ABD-EE4B-9397-EA767F26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Alpha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16DAF2-9B4C-4240-8F3B-371BA8112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F86AFAD-E519-704A-A8DF-FBC7A2C7976A}"/>
              </a:ext>
            </a:extLst>
          </p:cNvPr>
          <p:cNvGrpSpPr/>
          <p:nvPr/>
        </p:nvGrpSpPr>
        <p:grpSpPr>
          <a:xfrm>
            <a:off x="176169" y="3448087"/>
            <a:ext cx="11681051" cy="2697880"/>
            <a:chOff x="142010" y="4800600"/>
            <a:chExt cx="11681051" cy="2697880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2BF9D368-C59F-3C4F-87E7-38AC46176C4D}"/>
                </a:ext>
              </a:extLst>
            </p:cNvPr>
            <p:cNvSpPr/>
            <p:nvPr/>
          </p:nvSpPr>
          <p:spPr>
            <a:xfrm>
              <a:off x="142010" y="4800600"/>
              <a:ext cx="11681051" cy="2697880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12838">
                <a:lnSpc>
                  <a:spcPct val="150000"/>
                </a:lnSpc>
              </a:pPr>
              <a:r>
                <a:rPr lang="de-CH" dirty="0">
                  <a:solidFill>
                    <a:schemeClr val="tx1"/>
                  </a:solidFill>
                </a:rPr>
                <a:t>Damit dies in der aktuell verwendeten Render-Engine („</a:t>
              </a:r>
              <a:r>
                <a:rPr lang="de-CH" i="1" dirty="0">
                  <a:solidFill>
                    <a:schemeClr val="tx1"/>
                  </a:solidFill>
                </a:rPr>
                <a:t>Eevee</a:t>
              </a:r>
              <a:r>
                <a:rPr lang="de-CH" dirty="0">
                  <a:solidFill>
                    <a:schemeClr val="tx1"/>
                  </a:solidFill>
                </a:rPr>
                <a:t>“) einen Effekt hat, wir eine Anpassung in den Einstellungen benötigt. Diese sind im Material-Reiter des Properties Editors unter dem Reiter „Settings“ zu finden. Dort muss die Einstellung „</a:t>
              </a:r>
              <a:r>
                <a:rPr lang="de-CH" i="1" dirty="0">
                  <a:solidFill>
                    <a:schemeClr val="tx1"/>
                  </a:solidFill>
                </a:rPr>
                <a:t>Blend Mode</a:t>
              </a:r>
              <a:r>
                <a:rPr lang="de-CH" dirty="0">
                  <a:solidFill>
                    <a:schemeClr val="tx1"/>
                  </a:solidFill>
                </a:rPr>
                <a:t>“ auf </a:t>
              </a:r>
              <a:r>
                <a:rPr lang="de-CH" i="1" dirty="0">
                  <a:solidFill>
                    <a:schemeClr val="tx1"/>
                  </a:solidFill>
                </a:rPr>
                <a:t>„Alpha Hashed</a:t>
              </a:r>
              <a:r>
                <a:rPr lang="de-CH" dirty="0">
                  <a:solidFill>
                    <a:schemeClr val="tx1"/>
                  </a:solidFill>
                </a:rPr>
                <a:t>“ oder „</a:t>
              </a:r>
              <a:r>
                <a:rPr lang="de-CH" i="1" dirty="0">
                  <a:solidFill>
                    <a:schemeClr val="tx1"/>
                  </a:solidFill>
                </a:rPr>
                <a:t>Alpha Blend</a:t>
              </a:r>
              <a:r>
                <a:rPr lang="de-CH" dirty="0">
                  <a:solidFill>
                    <a:schemeClr val="tx1"/>
                  </a:solidFill>
                </a:rPr>
                <a:t>“ gesetzt werden.</a:t>
              </a:r>
            </a:p>
            <a:p>
              <a:pPr marL="1398588" lvl="1" indent="-285750">
                <a:lnSpc>
                  <a:spcPct val="150000"/>
                </a:lnSpc>
                <a:buFont typeface="Symbol" pitchFamily="2" charset="2"/>
                <a:buChar char="Þ"/>
              </a:pPr>
              <a:r>
                <a:rPr lang="de-CH" dirty="0">
                  <a:solidFill>
                    <a:schemeClr val="tx1"/>
                  </a:solidFill>
                </a:rPr>
                <a:t>Dies Muss für jedes Material mit Transparenz gemacht werden.</a:t>
              </a:r>
            </a:p>
          </p:txBody>
        </p:sp>
        <p:pic>
          <p:nvPicPr>
            <p:cNvPr id="10" name="Grafik 9" descr="Warnung mit einfarbiger Füllung">
              <a:extLst>
                <a:ext uri="{FF2B5EF4-FFF2-40B4-BE49-F238E27FC236}">
                  <a16:creationId xmlns:a16="http://schemas.microsoft.com/office/drawing/2014/main" id="{0FFA8AC2-CE1F-C642-8CB9-703FD3173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46841" y="569234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41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2D8A72-4285-CD48-8019-BF8E76442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de-CH" dirty="0"/>
              <a:t>Wird verwendet um Gläser zu erstellen.</a:t>
            </a:r>
          </a:p>
          <a:p>
            <a:pPr>
              <a:lnSpc>
                <a:spcPct val="160000"/>
              </a:lnSpc>
            </a:pPr>
            <a:r>
              <a:rPr lang="de-CH" dirty="0"/>
              <a:t>Index of Refraction: Wie stark wird das Licht durch das Glas gebrochen?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Je höher die Abweichung von 1, desto stärker die Brechung</a:t>
            </a:r>
          </a:p>
          <a:p>
            <a:pPr lvl="1">
              <a:lnSpc>
                <a:spcPct val="160000"/>
              </a:lnSpc>
            </a:pPr>
            <a:r>
              <a:rPr lang="de-CH" i="1" dirty="0"/>
              <a:t>IOR = 1 </a:t>
            </a:r>
            <a:r>
              <a:rPr lang="de-CH" dirty="0"/>
              <a:t>: Keine Lichtbrechung – Objekt scheint transparent</a:t>
            </a:r>
          </a:p>
          <a:p>
            <a:pPr>
              <a:lnSpc>
                <a:spcPct val="160000"/>
              </a:lnSpc>
            </a:pPr>
            <a:r>
              <a:rPr lang="de-CH" dirty="0"/>
              <a:t>Transmission: Wie Lichtdurchlässig ist das Material?</a:t>
            </a:r>
          </a:p>
          <a:p>
            <a:pPr lvl="1">
              <a:lnSpc>
                <a:spcPct val="160000"/>
              </a:lnSpc>
            </a:pPr>
            <a:r>
              <a:rPr lang="de-CH" i="1" dirty="0"/>
              <a:t>Transmission =  0 </a:t>
            </a:r>
            <a:r>
              <a:rPr lang="de-CH" dirty="0"/>
              <a:t>: keine Durchlässigkeit</a:t>
            </a:r>
          </a:p>
          <a:p>
            <a:pPr lvl="1">
              <a:lnSpc>
                <a:spcPct val="160000"/>
              </a:lnSpc>
            </a:pPr>
            <a:r>
              <a:rPr lang="de-CH" i="1" dirty="0"/>
              <a:t>Transmission = 1 </a:t>
            </a:r>
            <a:r>
              <a:rPr lang="de-CH" dirty="0"/>
              <a:t>: Durchlässigkeit</a:t>
            </a:r>
          </a:p>
          <a:p>
            <a:pPr>
              <a:lnSpc>
                <a:spcPct val="160000"/>
              </a:lnSpc>
            </a:pPr>
            <a:r>
              <a:rPr lang="de-CH" dirty="0"/>
              <a:t>Transmission Roughness: Wie </a:t>
            </a:r>
          </a:p>
          <a:p>
            <a:pPr lvl="1">
              <a:lnSpc>
                <a:spcPct val="160000"/>
              </a:lnSpc>
            </a:pPr>
            <a:r>
              <a:rPr lang="de-CH" i="1" dirty="0"/>
              <a:t>Transmission Roughness = 0 </a:t>
            </a:r>
            <a:r>
              <a:rPr lang="de-CH" dirty="0"/>
              <a:t>: Klares Glas</a:t>
            </a:r>
          </a:p>
          <a:p>
            <a:pPr lvl="1">
              <a:lnSpc>
                <a:spcPct val="160000"/>
              </a:lnSpc>
            </a:pPr>
            <a:r>
              <a:rPr lang="de-CH" i="1" dirty="0"/>
              <a:t>Transmission Roughness = 1 </a:t>
            </a:r>
            <a:r>
              <a:rPr lang="de-CH" dirty="0"/>
              <a:t>: milchiges Glas; diffuse Lichtbündelung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0CBAAC-7B38-CC46-AE8A-7FE5E73782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EB4E1-AAC6-4640-9994-8C33D9DE71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0555A8-09D1-5C45-B6F4-B3CFBC0D0E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28F2A68-2ABD-EE4B-9397-EA767F26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Transmission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16DAF2-9B4C-4240-8F3B-371BA8112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</p:spTree>
    <p:extLst>
      <p:ext uri="{BB962C8B-B14F-4D97-AF65-F5344CB8AC3E}">
        <p14:creationId xmlns:p14="http://schemas.microsoft.com/office/powerpoint/2010/main" val="54865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0CBAAC-7B38-CC46-AE8A-7FE5E73782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EB4E1-AAC6-4640-9994-8C33D9DE71F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0555A8-09D1-5C45-B6F4-B3CFBC0D0E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28F2A68-2ABD-EE4B-9397-EA767F26B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1508"/>
            <a:ext cx="12192000" cy="888640"/>
          </a:xfrm>
        </p:spPr>
        <p:txBody>
          <a:bodyPr/>
          <a:lstStyle/>
          <a:p>
            <a:r>
              <a:rPr lang="de-CH" dirty="0"/>
              <a:t>Transmission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16DAF2-9B4C-4240-8F3B-371BA8112E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A58A29C-1D31-D14D-9E33-6875E30B2365}"/>
              </a:ext>
            </a:extLst>
          </p:cNvPr>
          <p:cNvSpPr/>
          <p:nvPr/>
        </p:nvSpPr>
        <p:spPr>
          <a:xfrm>
            <a:off x="188685" y="1566096"/>
            <a:ext cx="11681051" cy="4235095"/>
          </a:xfrm>
          <a:prstGeom prst="roundRect">
            <a:avLst>
              <a:gd name="adj" fmla="val 2755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145801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2838">
              <a:lnSpc>
                <a:spcPct val="150000"/>
              </a:lnSpc>
            </a:pP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12" name="Grafik 11" descr="Warnung mit einfarbiger Füllung">
            <a:extLst>
              <a:ext uri="{FF2B5EF4-FFF2-40B4-BE49-F238E27FC236}">
                <a16:creationId xmlns:a16="http://schemas.microsoft.com/office/drawing/2014/main" id="{DEE95F86-4B07-D043-818A-6527AE21F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4682" y="2935288"/>
            <a:ext cx="914400" cy="914400"/>
          </a:xfrm>
          <a:prstGeom prst="rect">
            <a:avLst/>
          </a:prstGeom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7C8567-36FC-144B-ABD1-4C3A2A342968}"/>
              </a:ext>
            </a:extLst>
          </p:cNvPr>
          <p:cNvSpPr/>
          <p:nvPr/>
        </p:nvSpPr>
        <p:spPr>
          <a:xfrm>
            <a:off x="1307916" y="2000999"/>
            <a:ext cx="9485002" cy="3365288"/>
          </a:xfrm>
          <a:prstGeom prst="roundRect">
            <a:avLst>
              <a:gd name="adj" fmla="val 27558"/>
            </a:avLst>
          </a:prstGeom>
          <a:noFill/>
          <a:ln>
            <a:noFill/>
          </a:ln>
          <a:effectLst>
            <a:softEdge rad="145801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>
              <a:lnSpc>
                <a:spcPct val="150000"/>
              </a:lnSpc>
            </a:pPr>
            <a:r>
              <a:rPr lang="de-CH" dirty="0">
                <a:solidFill>
                  <a:schemeClr val="tx1"/>
                </a:solidFill>
              </a:rPr>
              <a:t>Damit dies in der aktuell verwendeten Render-Engine („</a:t>
            </a:r>
            <a:r>
              <a:rPr lang="de-CH" i="1" dirty="0">
                <a:solidFill>
                  <a:schemeClr val="tx1"/>
                </a:solidFill>
              </a:rPr>
              <a:t>Eevee</a:t>
            </a:r>
            <a:r>
              <a:rPr lang="de-CH" dirty="0">
                <a:solidFill>
                  <a:schemeClr val="tx1"/>
                </a:solidFill>
              </a:rPr>
              <a:t>“) einen Effekt hat, werden weitere Anpassungen benötigt…</a:t>
            </a:r>
          </a:p>
          <a:p>
            <a:pPr marL="536575" indent="-350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/>
                </a:solidFill>
              </a:rPr>
              <a:t>In den Einstellungen des Materials muss „</a:t>
            </a:r>
            <a:r>
              <a:rPr lang="de-CH" i="1" dirty="0">
                <a:solidFill>
                  <a:schemeClr val="tx1"/>
                </a:solidFill>
              </a:rPr>
              <a:t>Screen Space Refraction</a:t>
            </a:r>
            <a:r>
              <a:rPr lang="de-CH" dirty="0">
                <a:solidFill>
                  <a:schemeClr val="tx1"/>
                </a:solidFill>
              </a:rPr>
              <a:t>“ aktiviert werden</a:t>
            </a:r>
          </a:p>
          <a:p>
            <a:pPr marL="471487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de-CH" dirty="0">
                <a:solidFill>
                  <a:schemeClr val="tx1"/>
                </a:solidFill>
              </a:rPr>
              <a:t>Dies Muss für jedes Material mit Transmission gemacht werden.</a:t>
            </a:r>
          </a:p>
          <a:p>
            <a:pPr marL="536575" indent="-350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/>
                </a:solidFill>
              </a:rPr>
              <a:t>In den Render-Einstellungen muss „</a:t>
            </a:r>
            <a:r>
              <a:rPr lang="de-CH" i="1" dirty="0">
                <a:solidFill>
                  <a:schemeClr val="tx1"/>
                </a:solidFill>
              </a:rPr>
              <a:t>Screen Space Reflection</a:t>
            </a:r>
            <a:r>
              <a:rPr lang="de-CH" dirty="0">
                <a:solidFill>
                  <a:schemeClr val="tx1"/>
                </a:solidFill>
              </a:rPr>
              <a:t>“ aktiviert werden</a:t>
            </a:r>
          </a:p>
          <a:p>
            <a:pPr marL="536575" indent="-350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tx1"/>
                </a:solidFill>
              </a:rPr>
              <a:t>In den Einstellungen zur “</a:t>
            </a:r>
            <a:r>
              <a:rPr lang="de-CH" i="1" dirty="0">
                <a:solidFill>
                  <a:schemeClr val="tx1"/>
                </a:solidFill>
              </a:rPr>
              <a:t>Screen Space Reflection</a:t>
            </a:r>
            <a:r>
              <a:rPr lang="de-CH" dirty="0">
                <a:solidFill>
                  <a:schemeClr val="tx1"/>
                </a:solidFill>
              </a:rPr>
              <a:t>“ muss „</a:t>
            </a:r>
            <a:r>
              <a:rPr lang="de-CH" i="1" dirty="0">
                <a:solidFill>
                  <a:schemeClr val="tx1"/>
                </a:solidFill>
              </a:rPr>
              <a:t>Refraction</a:t>
            </a:r>
            <a:r>
              <a:rPr lang="de-CH" dirty="0">
                <a:solidFill>
                  <a:schemeClr val="tx1"/>
                </a:solidFill>
              </a:rPr>
              <a:t>“ aktiviert werden</a:t>
            </a:r>
          </a:p>
        </p:txBody>
      </p:sp>
    </p:spTree>
    <p:extLst>
      <p:ext uri="{BB962C8B-B14F-4D97-AF65-F5344CB8AC3E}">
        <p14:creationId xmlns:p14="http://schemas.microsoft.com/office/powerpoint/2010/main" val="197163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AB0447-F831-A248-8D09-F9ACB5B514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2ECF6D-53F5-D444-8617-E39AAE08C1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720CF9-C557-B04F-9575-51402309A4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A2E0FB5-4268-4547-AD1D-8A5A5AA2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Der Principled BSDF-Shader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FE64DA4-F132-014E-84A2-8E63F8F39D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pic>
        <p:nvPicPr>
          <p:cNvPr id="10" name="Inhaltsplatzhalter 8">
            <a:extLst>
              <a:ext uri="{FF2B5EF4-FFF2-40B4-BE49-F238E27FC236}">
                <a16:creationId xmlns:a16="http://schemas.microsoft.com/office/drawing/2014/main" id="{60717E78-C01B-404C-A023-C2286BF52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9304" y="1253766"/>
            <a:ext cx="2213392" cy="5102584"/>
          </a:xfrm>
        </p:spPr>
      </p:pic>
    </p:spTree>
    <p:extLst>
      <p:ext uri="{BB962C8B-B14F-4D97-AF65-F5344CB8AC3E}">
        <p14:creationId xmlns:p14="http://schemas.microsoft.com/office/powerpoint/2010/main" val="349489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AB0447-F831-A248-8D09-F9ACB5B514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720CF9-C557-B04F-9575-51402309A4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A2E0FB5-4268-4547-AD1D-8A5A5AA2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Der Principled BSDF-Shader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FE64DA4-F132-014E-84A2-8E63F8F39D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A58CD7-56CB-BD41-9A1B-673D5970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78" y="1253766"/>
            <a:ext cx="5267184" cy="5102584"/>
          </a:xfrm>
          <a:prstGeom prst="rect">
            <a:avLst/>
          </a:prstGeom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6F497B8C-638A-964A-BC38-AA5BCB3B30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 dirty="0"/>
              <a:t>Bildquelle: https://docs.blender.org/manual/en/latest/render/shader_nodes/shader/principled.html</a:t>
            </a:r>
          </a:p>
        </p:txBody>
      </p:sp>
    </p:spTree>
    <p:extLst>
      <p:ext uri="{BB962C8B-B14F-4D97-AF65-F5344CB8AC3E}">
        <p14:creationId xmlns:p14="http://schemas.microsoft.com/office/powerpoint/2010/main" val="313228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8F2267-DA9D-D34E-8BC3-54355391AA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dirty="0"/>
              <a:t>Licht geht durch das Material</a:t>
            </a:r>
          </a:p>
          <a:p>
            <a:pPr>
              <a:lnSpc>
                <a:spcPct val="150000"/>
              </a:lnSpc>
            </a:pPr>
            <a:endParaRPr lang="de-CH" dirty="0"/>
          </a:p>
          <a:p>
            <a:pPr>
              <a:lnSpc>
                <a:spcPct val="150000"/>
              </a:lnSpc>
            </a:pPr>
            <a:r>
              <a:rPr lang="de-CH" dirty="0"/>
              <a:t>Anwendung:</a:t>
            </a:r>
          </a:p>
          <a:p>
            <a:pPr lvl="1">
              <a:lnSpc>
                <a:spcPct val="150000"/>
              </a:lnSpc>
            </a:pPr>
            <a:r>
              <a:rPr lang="de-CH" dirty="0"/>
              <a:t>Haut</a:t>
            </a:r>
          </a:p>
          <a:p>
            <a:pPr lvl="1">
              <a:lnSpc>
                <a:spcPct val="150000"/>
              </a:lnSpc>
            </a:pPr>
            <a:r>
              <a:rPr lang="de-CH" dirty="0"/>
              <a:t>Wachs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EC9DF-9577-354C-9C70-7590DF45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Subsurface Scattering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71895B-E979-C04E-8FBC-4C1E3AAC17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Principled-BSDF-Shader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502DB1E-A043-BB44-8153-821ABD1937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573CD-819D-D847-B1FC-17B5111B41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5FEC520-0B00-EB4A-80C6-3E9CBF3A88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Inhaltsplatzhalter 5" descr="Ein Bild, das drinnen, schwarz, Katze, Säugetier enthält.&#10;&#10;Automatisch generierte Beschreibung">
            <a:extLst>
              <a:ext uri="{FF2B5EF4-FFF2-40B4-BE49-F238E27FC236}">
                <a16:creationId xmlns:a16="http://schemas.microsoft.com/office/drawing/2014/main" id="{B2FA1D76-19EB-BF4E-9482-1284715B72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3654" y="1237708"/>
            <a:ext cx="6298346" cy="5127750"/>
          </a:xfrm>
        </p:spPr>
      </p:pic>
    </p:spTree>
    <p:extLst>
      <p:ext uri="{BB962C8B-B14F-4D97-AF65-F5344CB8AC3E}">
        <p14:creationId xmlns:p14="http://schemas.microsoft.com/office/powerpoint/2010/main" val="4397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6F671B8-86A7-334E-99C8-616BCB40A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9"/>
            <a:ext cx="10515600" cy="165296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de-CH" dirty="0"/>
              <a:t>Refraktion dringt tiefer in das Objekt ein und wandern weiter, bevor das Material ausgestrahlt wird.</a:t>
            </a:r>
          </a:p>
          <a:p>
            <a:pPr>
              <a:lnSpc>
                <a:spcPct val="160000"/>
              </a:lnSpc>
            </a:pPr>
            <a:r>
              <a:rPr lang="de-CH" dirty="0"/>
              <a:t>Lichtstrahlen scheinen das Innere des Objektes zu erhellen.</a:t>
            </a:r>
          </a:p>
          <a:p>
            <a:pPr>
              <a:lnSpc>
                <a:spcPct val="160000"/>
              </a:lnSpc>
            </a:pPr>
            <a:r>
              <a:rPr lang="de-CH" dirty="0"/>
              <a:t>Licht kann zudem auf der anderen Seite austreten, wenn Material dünn genug</a:t>
            </a:r>
          </a:p>
          <a:p>
            <a:pPr>
              <a:lnSpc>
                <a:spcPct val="160000"/>
              </a:lnSpc>
            </a:pPr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20D4A3-7FB4-584A-B96F-7D4AD77745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FD4F9D-B4F9-7849-9F95-0A595875B3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CDCE9B-9445-8F4C-85F1-E8F4F43C1D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BE7E52E-9226-4D42-80E6-94C87575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Subsurface Scattering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53CF394-BA61-4643-B671-DB8E61C622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81F1A08-5616-9142-B568-A5D8FBA3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05639" y="3104694"/>
            <a:ext cx="5780721" cy="32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2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AB0447-F831-A248-8D09-F9ACB5B514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2ECF6D-53F5-D444-8617-E39AAE08C1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720CF9-C557-B04F-9575-51402309A4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A2E0FB5-4268-4547-AD1D-8A5A5AA2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Subsurface-Scattering im Principled BSDF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FE64DA4-F132-014E-84A2-8E63F8F39D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3531-F9B1-6A4C-B796-087DABAE2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4514" y="1451728"/>
            <a:ext cx="6259286" cy="472523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de-CH" b="1" dirty="0"/>
              <a:t>Subsurface</a:t>
            </a:r>
            <a:r>
              <a:rPr lang="de-CH" dirty="0"/>
              <a:t>: Wie viel Licht wird gestreut?</a:t>
            </a:r>
          </a:p>
          <a:p>
            <a:pPr>
              <a:lnSpc>
                <a:spcPct val="150000"/>
              </a:lnSpc>
            </a:pPr>
            <a:r>
              <a:rPr lang="de-CH" b="1" dirty="0"/>
              <a:t>Subsurface Color</a:t>
            </a:r>
            <a:r>
              <a:rPr lang="de-CH" dirty="0"/>
              <a:t>: Welche Farbe wird gestreut?</a:t>
            </a:r>
          </a:p>
          <a:p>
            <a:pPr>
              <a:lnSpc>
                <a:spcPct val="150000"/>
              </a:lnSpc>
            </a:pPr>
            <a:r>
              <a:rPr lang="de-CH" b="1" dirty="0"/>
              <a:t>Subsurface Radius</a:t>
            </a:r>
            <a:r>
              <a:rPr lang="de-CH" dirty="0"/>
              <a:t>:</a:t>
            </a:r>
          </a:p>
          <a:p>
            <a:pPr lvl="1">
              <a:lnSpc>
                <a:spcPct val="150000"/>
              </a:lnSpc>
            </a:pPr>
            <a:r>
              <a:rPr lang="de-CH" dirty="0"/>
              <a:t>3 Werte für 3 Farbkanäle. Je höher die Werte, desto mehr werden die entsprechenden Lichtstrahlen gestreut:</a:t>
            </a:r>
          </a:p>
          <a:p>
            <a:pPr lvl="2">
              <a:lnSpc>
                <a:spcPct val="150000"/>
              </a:lnSpc>
            </a:pPr>
            <a:r>
              <a:rPr lang="de-CH" dirty="0"/>
              <a:t>Rot</a:t>
            </a:r>
          </a:p>
          <a:p>
            <a:pPr lvl="2">
              <a:lnSpc>
                <a:spcPct val="150000"/>
              </a:lnSpc>
            </a:pPr>
            <a:r>
              <a:rPr lang="de-CH" dirty="0"/>
              <a:t>Grün</a:t>
            </a:r>
          </a:p>
          <a:p>
            <a:pPr lvl="2">
              <a:lnSpc>
                <a:spcPct val="150000"/>
              </a:lnSpc>
            </a:pPr>
            <a:r>
              <a:rPr lang="de-CH" dirty="0"/>
              <a:t>Blau</a:t>
            </a:r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2773793E-E064-0F46-9858-7A6BBB1C0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355"/>
          <a:stretch/>
        </p:blipFill>
        <p:spPr>
          <a:xfrm>
            <a:off x="47582" y="1433153"/>
            <a:ext cx="4195924" cy="492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4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6F671B8-86A7-334E-99C8-616BCB40A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9"/>
            <a:ext cx="10515600" cy="267249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de-CH" dirty="0"/>
              <a:t>Wird über das Objekt gezogen und führt zu einer Reflektion mit Fresnel.</a:t>
            </a:r>
          </a:p>
          <a:p>
            <a:pPr>
              <a:lnSpc>
                <a:spcPct val="150000"/>
              </a:lnSpc>
            </a:pPr>
            <a:r>
              <a:rPr lang="de-CH" dirty="0"/>
              <a:t>Kanten reflektieren mehr Licht</a:t>
            </a:r>
          </a:p>
          <a:p>
            <a:pPr>
              <a:lnSpc>
                <a:spcPct val="150000"/>
              </a:lnSpc>
            </a:pPr>
            <a:r>
              <a:rPr lang="de-CH" dirty="0"/>
              <a:t>Je höher der Einfallswinkel der Lichtstrahlen, desto unwahrscheinlicher wird eine Refraktion.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20D4A3-7FB4-584A-B96F-7D4AD77745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FD4F9D-B4F9-7849-9F95-0A595875B3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CDCE9B-9445-8F4C-85F1-E8F4F43C1D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BE7E52E-9226-4D42-80E6-94C87575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Specularity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53CF394-BA61-4643-B671-DB8E61C622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Principled-BSDF-Shader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275C4B-2AE4-3E40-9CEC-8D5F0499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4110683"/>
            <a:ext cx="3992297" cy="22456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0D86872-5AD8-EF47-B96D-CFAFB9B6E7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53620" y="4124219"/>
            <a:ext cx="3968232" cy="22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3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71895B-E979-C04E-8FBC-4C1E3AAC17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502DB1E-A043-BB44-8153-821ABD1937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573CD-819D-D847-B1FC-17B5111B41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5FEC520-0B00-EB4A-80C6-3E9CBF3A88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8</a:t>
            </a:fld>
            <a:endParaRPr lang="de-CH" dirty="0"/>
          </a:p>
        </p:txBody>
      </p:sp>
      <p:pic>
        <p:nvPicPr>
          <p:cNvPr id="9" name="Inhaltsplatzhalter 5" descr="Ein Bild, das drinnen, schwarz, Katze, Säugetier enthält.&#10;&#10;Automatisch generierte Beschreibung">
            <a:extLst>
              <a:ext uri="{FF2B5EF4-FFF2-40B4-BE49-F238E27FC236}">
                <a16:creationId xmlns:a16="http://schemas.microsoft.com/office/drawing/2014/main" id="{B2FA1D76-19EB-BF4E-9482-1284715B72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946827" y="1239722"/>
            <a:ext cx="6298346" cy="5127750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29182FF-7CB6-B940-A194-6EE3B8276263}"/>
              </a:ext>
            </a:extLst>
          </p:cNvPr>
          <p:cNvSpPr/>
          <p:nvPr/>
        </p:nvSpPr>
        <p:spPr>
          <a:xfrm>
            <a:off x="2843092" y="4563640"/>
            <a:ext cx="6438594" cy="1472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1134639-2C57-8249-9019-C3C6D359B354}"/>
              </a:ext>
            </a:extLst>
          </p:cNvPr>
          <p:cNvSpPr/>
          <p:nvPr/>
        </p:nvSpPr>
        <p:spPr>
          <a:xfrm>
            <a:off x="7584140" y="3610875"/>
            <a:ext cx="1697546" cy="14724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E9011C8-E701-604B-BCD0-E2762D52C9F1}"/>
              </a:ext>
            </a:extLst>
          </p:cNvPr>
          <p:cNvSpPr/>
          <p:nvPr/>
        </p:nvSpPr>
        <p:spPr>
          <a:xfrm>
            <a:off x="2946827" y="3610874"/>
            <a:ext cx="1847345" cy="14724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F441B2A-8278-904A-BF7E-C00C6CDA2898}"/>
              </a:ext>
            </a:extLst>
          </p:cNvPr>
          <p:cNvSpPr/>
          <p:nvPr/>
        </p:nvSpPr>
        <p:spPr>
          <a:xfrm>
            <a:off x="7514983" y="2289842"/>
            <a:ext cx="268943" cy="1613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646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8CA0B31-553C-5A4C-BDE9-5A9AAD8FBED7}"/>
              </a:ext>
            </a:extLst>
          </p:cNvPr>
          <p:cNvSpPr/>
          <p:nvPr/>
        </p:nvSpPr>
        <p:spPr>
          <a:xfrm>
            <a:off x="0" y="1253766"/>
            <a:ext cx="12192000" cy="5102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523758-5B55-2A41-8A10-B478B38B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Specularity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58D863-4CCE-844A-8B04-63A08B86C8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Principled-BSDF-Shader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5D1467-EF34-5F42-A4AB-E2C9C2274E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2.11.21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1F782B-4087-1647-B802-59B60B539F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FF8EB6-F4D7-EE4E-B5B9-FC3FB32041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C1781C9-C6E5-B940-9C80-77A61527F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60689" y="1254125"/>
            <a:ext cx="9070622" cy="51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2214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Microsoft Macintosh PowerPoint</Application>
  <PresentationFormat>Breitbild</PresentationFormat>
  <Paragraphs>195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Aileron</vt:lpstr>
      <vt:lpstr>Aileron Black</vt:lpstr>
      <vt:lpstr>Aileron Heavy</vt:lpstr>
      <vt:lpstr>Aileron Thin</vt:lpstr>
      <vt:lpstr>Arial</vt:lpstr>
      <vt:lpstr>Calibri</vt:lpstr>
      <vt:lpstr>Symbol</vt:lpstr>
      <vt:lpstr>Standard</vt:lpstr>
      <vt:lpstr>PowerPoint-Präsentation</vt:lpstr>
      <vt:lpstr>Der Principled BSDF-Shader</vt:lpstr>
      <vt:lpstr>Der Principled BSDF-Shader</vt:lpstr>
      <vt:lpstr>Subsurface Scattering</vt:lpstr>
      <vt:lpstr>Subsurface Scattering</vt:lpstr>
      <vt:lpstr>Subsurface-Scattering im Principled BSDF</vt:lpstr>
      <vt:lpstr>Specularity</vt:lpstr>
      <vt:lpstr>PowerPoint-Präsentation</vt:lpstr>
      <vt:lpstr>Specularity</vt:lpstr>
      <vt:lpstr>Specularity berechnen</vt:lpstr>
      <vt:lpstr>Specularity berechnen</vt:lpstr>
      <vt:lpstr>Anisotropie</vt:lpstr>
      <vt:lpstr>Anisotropie</vt:lpstr>
      <vt:lpstr>Sheen</vt:lpstr>
      <vt:lpstr>Clearcoat</vt:lpstr>
      <vt:lpstr>Emission</vt:lpstr>
      <vt:lpstr>Alpha</vt:lpstr>
      <vt:lpstr>Transmission</vt:lpstr>
      <vt:lpstr>Transmission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84</cp:revision>
  <dcterms:created xsi:type="dcterms:W3CDTF">2021-06-17T16:14:48Z</dcterms:created>
  <dcterms:modified xsi:type="dcterms:W3CDTF">2025-03-08T19:07:23Z</dcterms:modified>
</cp:coreProperties>
</file>